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mputer Says No" panose="020B0604020202020204" charset="0"/>
      <p:regular r:id="rId29"/>
    </p:embeddedFont>
    <p:embeddedFont>
      <p:font typeface="Noto Serif Display" panose="020B0604020202020204"/>
      <p:regular r:id="rId30"/>
    </p:embeddedFont>
    <p:embeddedFont>
      <p:font typeface="Noto Serif Display Bold" panose="020B0604020202020204"/>
      <p:bold r:id="rId31"/>
    </p:embeddedFont>
    <p:embeddedFont>
      <p:font typeface="Paytone One" panose="020B0604020202020204" charset="0"/>
      <p:regular r:id="rId32"/>
    </p:embeddedFont>
    <p:embeddedFont>
      <p:font typeface="Poppins Bold" panose="020B0604020202020204" charset="0"/>
      <p:bold r:id="rId33"/>
    </p:embeddedFont>
    <p:embeddedFont>
      <p:font typeface="Poppins Light" panose="00000400000000000000" pitchFamily="2" charset="0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A829EF-139A-4D64-8DE1-E117B4C9DE0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8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033" autoAdjust="0"/>
  </p:normalViewPr>
  <p:slideViewPr>
    <p:cSldViewPr>
      <p:cViewPr varScale="1">
        <p:scale>
          <a:sx n="55" d="100"/>
          <a:sy n="55" d="100"/>
        </p:scale>
        <p:origin x="65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00133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63139" y="47162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57200" y="7048500"/>
            <a:ext cx="10803255" cy="8286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7050"/>
              </a:lnSpc>
            </a:pPr>
            <a:r>
              <a:rPr lang="en-US" sz="10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puter Says No" panose="00000400000000000000"/>
              </a:rPr>
              <a:t>GROUP</a:t>
            </a:r>
            <a:r>
              <a:rPr lang="en-US" sz="10000" b="1">
                <a:solidFill>
                  <a:schemeClr val="accent3"/>
                </a:solidFill>
                <a:latin typeface="Computer Says No" panose="00000400000000000000"/>
              </a:rPr>
              <a:t> </a:t>
            </a:r>
            <a:r>
              <a:rPr lang="en-US" sz="10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puter Says No" panose="00000400000000000000"/>
              </a:rPr>
              <a:t>VANDV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57642" y="4000568"/>
            <a:ext cx="7356511" cy="800752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ts val="5330"/>
              </a:lnSpc>
            </a:pPr>
            <a:r>
              <a:rPr lang="en-US" sz="7405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puter Says No" panose="00000400000000000000"/>
              </a:rPr>
              <a:t>PFP191 - AI18C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0555132" y="1824376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1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1" y="11840963"/>
                </a:lnTo>
                <a:lnTo>
                  <a:pt x="8078631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2964302"/>
            <a:ext cx="12561072" cy="92329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ts val="7200"/>
              </a:lnSpc>
            </a:pPr>
            <a:r>
              <a:rPr lang="en-US" sz="10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puter Says No" panose="00000400000000000000"/>
              </a:rPr>
              <a:t>WELCOME TO THE OUR PRESENTATION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7105830" y="0"/>
            <a:ext cx="4076339" cy="1824376"/>
          </a:xfrm>
          <a:custGeom>
            <a:avLst/>
            <a:gdLst/>
            <a:ahLst/>
            <a:cxnLst/>
            <a:rect l="l" t="t" r="r" b="b"/>
            <a:pathLst>
              <a:path w="4076339" h="1824376">
                <a:moveTo>
                  <a:pt x="0" y="0"/>
                </a:moveTo>
                <a:lnTo>
                  <a:pt x="4076340" y="0"/>
                </a:lnTo>
                <a:lnTo>
                  <a:pt x="4076340" y="1824376"/>
                </a:lnTo>
                <a:lnTo>
                  <a:pt x="0" y="18243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533400" y="4813300"/>
            <a:ext cx="1202690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0" b="1" i="0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MOVIES</a:t>
            </a:r>
            <a:r>
              <a:rPr kumimoji="0" lang="en-US" sz="10000" b="1" i="0" u="none" strike="noStrike" kern="1200" cap="none" spc="-100" normalizeH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10000" b="1" i="0" u="none" strike="noStrike" kern="1200" cap="none" spc="-100" normalizeH="0" noProof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rPr>
              <a:t>SEARCH ENGINE</a:t>
            </a:r>
            <a:endParaRPr kumimoji="0" lang="en-US" sz="10000" b="1" i="0" u="none" strike="noStrike" kern="1200" cap="none" spc="-100" normalizeH="0" baseline="0" noProof="0" dirty="0">
              <a:ln>
                <a:noFill/>
              </a:ln>
              <a:solidFill>
                <a:srgbClr val="F37121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3.7037E-7 L -2.5E-6 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0526" y="2371725"/>
            <a:ext cx="16586947" cy="524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A6A6A6"/>
                </a:solidFill>
                <a:latin typeface="Paytone One" panose="00000500000000000000"/>
              </a:rPr>
              <a:t>Research and data processing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30296"/>
            <a:ext cx="18129567" cy="1262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66165" lvl="1" indent="-533400">
              <a:lnSpc>
                <a:spcPts val="6915"/>
              </a:lnSpc>
              <a:buFont typeface="Arial" panose="020B0604020202020204"/>
              <a:buChar char="•"/>
            </a:pPr>
            <a:r>
              <a:rPr lang="en-US" sz="4940">
                <a:solidFill>
                  <a:srgbClr val="FFFFFF"/>
                </a:solidFill>
                <a:latin typeface="Noto Serif Display" panose="02020502080505020204"/>
              </a:rPr>
              <a:t>Extract names from original column</a:t>
            </a:r>
          </a:p>
          <a:p>
            <a:pPr>
              <a:lnSpc>
                <a:spcPts val="6915"/>
              </a:lnSpc>
            </a:pPr>
            <a:endParaRPr lang="en-US" sz="4940">
              <a:solidFill>
                <a:srgbClr val="FFFFFF"/>
              </a:solidFill>
              <a:latin typeface="Noto Serif Display" panose="02020502080505020204"/>
            </a:endParaRPr>
          </a:p>
          <a:p>
            <a:pPr algn="just">
              <a:lnSpc>
                <a:spcPts val="6915"/>
              </a:lnSpc>
            </a:pPr>
            <a:r>
              <a:rPr lang="en-US" sz="4940">
                <a:solidFill>
                  <a:srgbClr val="FFFFFF"/>
                </a:solidFill>
                <a:latin typeface="Noto Serif Display" panose="02020502080505020204"/>
              </a:rPr>
              <a:t>ex : "[{'id': 16, 'name': 'Animation'}, {'id': 35, 'name': 'Comedy'}</a:t>
            </a:r>
          </a:p>
          <a:p>
            <a:pPr algn="just">
              <a:lnSpc>
                <a:spcPts val="6915"/>
              </a:lnSpc>
            </a:pPr>
            <a:r>
              <a:rPr lang="en-US" sz="4940">
                <a:solidFill>
                  <a:srgbClr val="FFFFFF"/>
                </a:solidFill>
                <a:latin typeface="Noto Serif Display" panose="02020502080505020204"/>
              </a:rPr>
              <a:t>to : Animation, Comedy</a:t>
            </a:r>
          </a:p>
          <a:p>
            <a:pPr algn="just">
              <a:lnSpc>
                <a:spcPts val="6915"/>
              </a:lnSpc>
            </a:pPr>
            <a:endParaRPr lang="en-US" sz="4940">
              <a:solidFill>
                <a:srgbClr val="FFFFFF"/>
              </a:solidFill>
              <a:latin typeface="Noto Serif Display" panose="02020502080505020204"/>
            </a:endParaRPr>
          </a:p>
          <a:p>
            <a:pPr algn="just">
              <a:lnSpc>
                <a:spcPts val="6915"/>
              </a:lnSpc>
            </a:pPr>
            <a:r>
              <a:rPr lang="en-US" sz="4940">
                <a:solidFill>
                  <a:srgbClr val="FFFFFF"/>
                </a:solidFill>
                <a:latin typeface="Noto Serif Display" panose="02020502080505020204"/>
              </a:rPr>
              <a:t>Applied to :</a:t>
            </a:r>
          </a:p>
          <a:p>
            <a:pPr algn="just">
              <a:lnSpc>
                <a:spcPts val="6915"/>
              </a:lnSpc>
            </a:pPr>
            <a:r>
              <a:rPr lang="en-US" sz="4940">
                <a:solidFill>
                  <a:srgbClr val="FFFFFF"/>
                </a:solidFill>
                <a:latin typeface="Noto Serif Display" panose="02020502080505020204"/>
              </a:rPr>
              <a:t> `production_companies`</a:t>
            </a:r>
          </a:p>
          <a:p>
            <a:pPr algn="just">
              <a:lnSpc>
                <a:spcPts val="6915"/>
              </a:lnSpc>
            </a:pPr>
            <a:r>
              <a:rPr lang="en-US" sz="4940">
                <a:solidFill>
                  <a:srgbClr val="FFFFFF"/>
                </a:solidFill>
                <a:latin typeface="Noto Serif Display" panose="02020502080505020204"/>
              </a:rPr>
              <a:t>   - `production_countries`</a:t>
            </a:r>
          </a:p>
          <a:p>
            <a:pPr algn="just">
              <a:lnSpc>
                <a:spcPts val="6915"/>
              </a:lnSpc>
            </a:pPr>
            <a:r>
              <a:rPr lang="en-US" sz="4940">
                <a:solidFill>
                  <a:srgbClr val="FFFFFF"/>
                </a:solidFill>
                <a:latin typeface="Noto Serif Display" panose="02020502080505020204"/>
              </a:rPr>
              <a:t>   - `spoken_languages`</a:t>
            </a:r>
          </a:p>
          <a:p>
            <a:pPr algn="just">
              <a:lnSpc>
                <a:spcPts val="6915"/>
              </a:lnSpc>
            </a:pPr>
            <a:r>
              <a:rPr lang="en-US" sz="4940">
                <a:solidFill>
                  <a:srgbClr val="FFFFFF"/>
                </a:solidFill>
                <a:latin typeface="Noto Serif Display" panose="02020502080505020204"/>
              </a:rPr>
              <a:t>   - ‘genres’</a:t>
            </a:r>
          </a:p>
          <a:p>
            <a:pPr algn="just">
              <a:lnSpc>
                <a:spcPts val="4395"/>
              </a:lnSpc>
            </a:pPr>
            <a:endParaRPr lang="en-US" sz="4940">
              <a:solidFill>
                <a:srgbClr val="FFFFFF"/>
              </a:solidFill>
              <a:latin typeface="Noto Serif Display" panose="02020502080505020204"/>
            </a:endParaRPr>
          </a:p>
          <a:p>
            <a:pPr algn="just">
              <a:lnSpc>
                <a:spcPts val="4395"/>
              </a:lnSpc>
            </a:pPr>
            <a:endParaRPr lang="en-US" sz="4940">
              <a:solidFill>
                <a:srgbClr val="FFFFFF"/>
              </a:solidFill>
              <a:latin typeface="Noto Serif Display" panose="02020502080505020204"/>
            </a:endParaRPr>
          </a:p>
          <a:p>
            <a:pPr algn="just">
              <a:lnSpc>
                <a:spcPts val="4395"/>
              </a:lnSpc>
            </a:pPr>
            <a:endParaRPr lang="en-US" sz="4940">
              <a:solidFill>
                <a:srgbClr val="FFFFFF"/>
              </a:solidFill>
              <a:latin typeface="Noto Serif Display" panose="02020502080505020204"/>
            </a:endParaRPr>
          </a:p>
          <a:p>
            <a:pPr algn="just">
              <a:lnSpc>
                <a:spcPts val="4395"/>
              </a:lnSpc>
            </a:pPr>
            <a:endParaRPr lang="en-US" sz="4940">
              <a:solidFill>
                <a:srgbClr val="FFFFFF"/>
              </a:solidFill>
              <a:latin typeface="Noto Serif Display" panose="02020502080505020204"/>
            </a:endParaRPr>
          </a:p>
          <a:p>
            <a:pPr algn="just">
              <a:lnSpc>
                <a:spcPts val="4395"/>
              </a:lnSpc>
            </a:pPr>
            <a:endParaRPr lang="en-US" sz="4940">
              <a:solidFill>
                <a:srgbClr val="FFFFFF"/>
              </a:solidFill>
              <a:latin typeface="Noto Serif Display" panose="02020502080505020204"/>
            </a:endParaRPr>
          </a:p>
          <a:p>
            <a:pPr algn="just">
              <a:lnSpc>
                <a:spcPts val="4395"/>
              </a:lnSpc>
            </a:pPr>
            <a:endParaRPr lang="en-US" sz="4940">
              <a:solidFill>
                <a:srgbClr val="FFFFFF"/>
              </a:solidFill>
              <a:latin typeface="Noto Serif Display" panose="02020502080505020204"/>
            </a:endParaRPr>
          </a:p>
          <a:p>
            <a:pPr algn="just">
              <a:lnSpc>
                <a:spcPts val="4395"/>
              </a:lnSpc>
            </a:pPr>
            <a:endParaRPr lang="en-US" sz="4940">
              <a:solidFill>
                <a:srgbClr val="FFFFFF"/>
              </a:solidFill>
              <a:latin typeface="Noto Serif Display" panose="02020502080505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744" y="4379961"/>
            <a:ext cx="9469847" cy="137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25"/>
              </a:lnSpc>
            </a:pPr>
            <a:r>
              <a:rPr lang="en-US" sz="8090">
                <a:solidFill>
                  <a:srgbClr val="FFFFFF"/>
                </a:solidFill>
                <a:latin typeface="Noto Serif Display" panose="02020502080505020204"/>
              </a:rPr>
              <a:t>2. Keep 7 columns :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770505" y="263096"/>
            <a:ext cx="6488795" cy="963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5"/>
              </a:lnSpc>
              <a:spcBef>
                <a:spcPct val="0"/>
              </a:spcBef>
            </a:pPr>
            <a:r>
              <a:rPr lang="en-US" sz="6055">
                <a:solidFill>
                  <a:srgbClr val="FFFFFF"/>
                </a:solidFill>
                <a:latin typeface="Computer Says No" panose="00000400000000000000"/>
              </a:rPr>
              <a:t> `GENRES`</a:t>
            </a:r>
          </a:p>
          <a:p>
            <a:pPr algn="ctr">
              <a:lnSpc>
                <a:spcPts val="8475"/>
              </a:lnSpc>
              <a:spcBef>
                <a:spcPct val="0"/>
              </a:spcBef>
            </a:pPr>
            <a:r>
              <a:rPr lang="en-US" sz="6055">
                <a:solidFill>
                  <a:srgbClr val="FFFFFF"/>
                </a:solidFill>
                <a:latin typeface="Computer Says No" panose="00000400000000000000"/>
              </a:rPr>
              <a:t>   - `ORIGINAL_TITLE`</a:t>
            </a:r>
          </a:p>
          <a:p>
            <a:pPr algn="ctr">
              <a:lnSpc>
                <a:spcPts val="8475"/>
              </a:lnSpc>
              <a:spcBef>
                <a:spcPct val="0"/>
              </a:spcBef>
            </a:pPr>
            <a:r>
              <a:rPr lang="en-US" sz="6055">
                <a:solidFill>
                  <a:srgbClr val="FFFFFF"/>
                </a:solidFill>
                <a:latin typeface="Computer Says No" panose="00000400000000000000"/>
              </a:rPr>
              <a:t>   - `OVERVIEW`</a:t>
            </a:r>
          </a:p>
          <a:p>
            <a:pPr algn="ctr">
              <a:lnSpc>
                <a:spcPts val="8475"/>
              </a:lnSpc>
              <a:spcBef>
                <a:spcPct val="0"/>
              </a:spcBef>
            </a:pPr>
            <a:r>
              <a:rPr lang="en-US" sz="6055">
                <a:solidFill>
                  <a:srgbClr val="FFFFFF"/>
                </a:solidFill>
                <a:latin typeface="Computer Says No" panose="00000400000000000000"/>
              </a:rPr>
              <a:t>   - `PRODUCTION_COMPANIES`</a:t>
            </a:r>
          </a:p>
          <a:p>
            <a:pPr algn="ctr">
              <a:lnSpc>
                <a:spcPts val="8475"/>
              </a:lnSpc>
              <a:spcBef>
                <a:spcPct val="0"/>
              </a:spcBef>
            </a:pPr>
            <a:r>
              <a:rPr lang="en-US" sz="6055">
                <a:solidFill>
                  <a:srgbClr val="FFFFFF"/>
                </a:solidFill>
                <a:latin typeface="Computer Says No" panose="00000400000000000000"/>
              </a:rPr>
              <a:t>   - `PRODUCTION_COUNTRIES`</a:t>
            </a:r>
          </a:p>
          <a:p>
            <a:pPr algn="ctr">
              <a:lnSpc>
                <a:spcPts val="8475"/>
              </a:lnSpc>
              <a:spcBef>
                <a:spcPct val="0"/>
              </a:spcBef>
            </a:pPr>
            <a:r>
              <a:rPr lang="en-US" sz="6055">
                <a:solidFill>
                  <a:srgbClr val="FFFFFF"/>
                </a:solidFill>
                <a:latin typeface="Computer Says No" panose="00000400000000000000"/>
              </a:rPr>
              <a:t>   - `SPOKEN_LANGUAGES`</a:t>
            </a:r>
          </a:p>
          <a:p>
            <a:pPr algn="ctr">
              <a:lnSpc>
                <a:spcPts val="8475"/>
              </a:lnSpc>
              <a:spcBef>
                <a:spcPct val="0"/>
              </a:spcBef>
            </a:pPr>
            <a:r>
              <a:rPr lang="en-US" sz="6055">
                <a:solidFill>
                  <a:srgbClr val="FFFFFF"/>
                </a:solidFill>
                <a:latin typeface="Computer Says No" panose="00000400000000000000"/>
              </a:rPr>
              <a:t>   - `TITLE`</a:t>
            </a:r>
          </a:p>
          <a:p>
            <a:pPr algn="ctr">
              <a:lnSpc>
                <a:spcPts val="8475"/>
              </a:lnSpc>
              <a:spcBef>
                <a:spcPct val="0"/>
              </a:spcBef>
            </a:pPr>
            <a:r>
              <a:rPr lang="en-US" sz="6055">
                <a:solidFill>
                  <a:srgbClr val="FFFFFF"/>
                </a:solidFill>
                <a:latin typeface="Computer Says No" panose="00000400000000000000"/>
              </a:rPr>
              <a:t>   - `VOTE_AVERAGE`</a:t>
            </a:r>
          </a:p>
          <a:p>
            <a:pPr algn="ctr">
              <a:lnSpc>
                <a:spcPts val="8475"/>
              </a:lnSpc>
              <a:spcBef>
                <a:spcPct val="0"/>
              </a:spcBef>
            </a:pPr>
            <a:r>
              <a:rPr lang="en-US" sz="6055">
                <a:solidFill>
                  <a:srgbClr val="FFFFFF"/>
                </a:solidFill>
                <a:latin typeface="Computer Says No" panose="00000400000000000000"/>
              </a:rPr>
              <a:t>   - `VOTE_COUNT`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10481" y="4651454"/>
            <a:ext cx="20908961" cy="879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5"/>
              </a:lnSpc>
            </a:pPr>
            <a:r>
              <a:rPr lang="en-US" sz="5130">
                <a:solidFill>
                  <a:srgbClr val="FFFFFF"/>
                </a:solidFill>
                <a:latin typeface="Noto Serif Display" panose="02020502080505020204"/>
              </a:rPr>
              <a:t>3. Remove duplicate rows based on ‘Original_title column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4520" y="1228638"/>
            <a:ext cx="11737075" cy="5605250"/>
          </a:xfrm>
          <a:custGeom>
            <a:avLst/>
            <a:gdLst/>
            <a:ahLst/>
            <a:cxnLst/>
            <a:rect l="l" t="t" r="r" b="b"/>
            <a:pathLst>
              <a:path w="11737075" h="5605250">
                <a:moveTo>
                  <a:pt x="0" y="0"/>
                </a:moveTo>
                <a:lnTo>
                  <a:pt x="11737075" y="0"/>
                </a:lnTo>
                <a:lnTo>
                  <a:pt x="11737075" y="5605250"/>
                </a:lnTo>
                <a:lnTo>
                  <a:pt x="0" y="560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38600" y="-571500"/>
            <a:ext cx="9174817" cy="4026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100"/>
              </a:lnSpc>
            </a:pPr>
            <a:r>
              <a:rPr lang="en-US" sz="11500" dirty="0">
                <a:solidFill>
                  <a:srgbClr val="FFFFFF"/>
                </a:solidFill>
                <a:latin typeface="Computer Says No" panose="00000400000000000000"/>
              </a:rPr>
              <a:t>DATA_PROCESSING.PY</a:t>
            </a:r>
          </a:p>
          <a:p>
            <a:pPr algn="ctr">
              <a:lnSpc>
                <a:spcPts val="16100"/>
              </a:lnSpc>
              <a:spcBef>
                <a:spcPct val="0"/>
              </a:spcBef>
            </a:pPr>
            <a:endParaRPr lang="en-US" sz="11500" dirty="0">
              <a:solidFill>
                <a:srgbClr val="FFFFFF"/>
              </a:solidFill>
              <a:latin typeface="Computer Says No" panose="000004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113095" y="6833888"/>
            <a:ext cx="11737075" cy="3157436"/>
          </a:xfrm>
          <a:custGeom>
            <a:avLst/>
            <a:gdLst/>
            <a:ahLst/>
            <a:cxnLst/>
            <a:rect l="l" t="t" r="r" b="b"/>
            <a:pathLst>
              <a:path w="11737075" h="3157436">
                <a:moveTo>
                  <a:pt x="0" y="0"/>
                </a:moveTo>
                <a:lnTo>
                  <a:pt x="11737075" y="0"/>
                </a:lnTo>
                <a:lnTo>
                  <a:pt x="11737075" y="3157436"/>
                </a:lnTo>
                <a:lnTo>
                  <a:pt x="0" y="315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615" b="-661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42824"/>
            <a:ext cx="18288000" cy="8344176"/>
          </a:xfrm>
          <a:custGeom>
            <a:avLst/>
            <a:gdLst/>
            <a:ahLst/>
            <a:cxnLst/>
            <a:rect l="l" t="t" r="r" b="b"/>
            <a:pathLst>
              <a:path w="18288000" h="8344176">
                <a:moveTo>
                  <a:pt x="0" y="0"/>
                </a:moveTo>
                <a:lnTo>
                  <a:pt x="18288000" y="0"/>
                </a:lnTo>
                <a:lnTo>
                  <a:pt x="18288000" y="8344176"/>
                </a:lnTo>
                <a:lnTo>
                  <a:pt x="0" y="834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8" b="-7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627245" y="392430"/>
            <a:ext cx="7447915" cy="1137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85"/>
              </a:lnSpc>
            </a:pPr>
            <a:r>
              <a:rPr lang="en-US" sz="6775" b="1" dirty="0">
                <a:solidFill>
                  <a:schemeClr val="bg1"/>
                </a:solidFill>
                <a:latin typeface="Noto Serif Display Bold" panose="02020802080505020204"/>
              </a:rPr>
              <a:t>Uncleaned d</a:t>
            </a:r>
            <a:r>
              <a:rPr lang="en-US" sz="6775" b="1" dirty="0">
                <a:solidFill>
                  <a:schemeClr val="bg1"/>
                </a:solidFill>
                <a:latin typeface="Noto Serif Display" panose="02020502080505020204"/>
              </a:rPr>
              <a:t>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66855-69A4-8A4D-F1FC-FCA624010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18288000" cy="918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311DA-FB8C-E8D0-14C6-789B784FB0C1}"/>
              </a:ext>
            </a:extLst>
          </p:cNvPr>
          <p:cNvSpPr txBox="1"/>
          <p:nvPr/>
        </p:nvSpPr>
        <p:spPr>
          <a:xfrm>
            <a:off x="5562600" y="-218539"/>
            <a:ext cx="601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Cleaned data</a:t>
            </a:r>
          </a:p>
        </p:txBody>
      </p:sp>
    </p:spTree>
    <p:extLst>
      <p:ext uri="{BB962C8B-B14F-4D97-AF65-F5344CB8AC3E}">
        <p14:creationId xmlns:p14="http://schemas.microsoft.com/office/powerpoint/2010/main" val="141748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54194" y="4160026"/>
            <a:ext cx="11179612" cy="162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70"/>
              </a:lnSpc>
              <a:spcBef>
                <a:spcPct val="0"/>
              </a:spcBef>
            </a:pPr>
            <a:r>
              <a:rPr lang="en-US" sz="9550">
                <a:solidFill>
                  <a:srgbClr val="FFFFFF"/>
                </a:solidFill>
                <a:latin typeface="Paytone One" panose="00000500000000000000"/>
              </a:rPr>
              <a:t>DESIGN FUNCTION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480" y="2577955"/>
            <a:ext cx="17287040" cy="6233413"/>
          </a:xfrm>
          <a:custGeom>
            <a:avLst/>
            <a:gdLst/>
            <a:ahLst/>
            <a:cxnLst/>
            <a:rect l="l" t="t" r="r" b="b"/>
            <a:pathLst>
              <a:path w="17287040" h="6233413">
                <a:moveTo>
                  <a:pt x="0" y="0"/>
                </a:moveTo>
                <a:lnTo>
                  <a:pt x="17287040" y="0"/>
                </a:lnTo>
                <a:lnTo>
                  <a:pt x="17287040" y="6233413"/>
                </a:lnTo>
                <a:lnTo>
                  <a:pt x="0" y="6233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201920" y="582930"/>
            <a:ext cx="6391275" cy="1918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960"/>
              </a:lnSpc>
              <a:spcBef>
                <a:spcPct val="0"/>
              </a:spcBef>
            </a:pPr>
            <a:r>
              <a:rPr lang="en-US" sz="10685">
                <a:solidFill>
                  <a:srgbClr val="FFFFFF"/>
                </a:solidFill>
                <a:latin typeface="Computer Says No" panose="00000400000000000000"/>
              </a:rPr>
              <a:t>SEARCH_FILM.PY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1278" y="2336607"/>
            <a:ext cx="17325444" cy="6051043"/>
          </a:xfrm>
          <a:custGeom>
            <a:avLst/>
            <a:gdLst/>
            <a:ahLst/>
            <a:cxnLst/>
            <a:rect l="l" t="t" r="r" b="b"/>
            <a:pathLst>
              <a:path w="17325444" h="6051043">
                <a:moveTo>
                  <a:pt x="0" y="0"/>
                </a:moveTo>
                <a:lnTo>
                  <a:pt x="17325444" y="0"/>
                </a:lnTo>
                <a:lnTo>
                  <a:pt x="17325444" y="6051043"/>
                </a:lnTo>
                <a:lnTo>
                  <a:pt x="0" y="605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4369" y="379126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793361" y="6490123"/>
            <a:ext cx="9897232" cy="5006268"/>
            <a:chOff x="0" y="0"/>
            <a:chExt cx="13196309" cy="6675023"/>
          </a:xfrm>
        </p:grpSpPr>
        <p:sp>
          <p:nvSpPr>
            <p:cNvPr id="4" name="AutoShape 4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2276750" y="6075217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0"/>
                </a:lnTo>
                <a:lnTo>
                  <a:pt x="0" y="583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301680" y="542925"/>
            <a:ext cx="6806592" cy="1273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5"/>
              </a:lnSpc>
              <a:spcBef>
                <a:spcPct val="0"/>
              </a:spcBef>
            </a:pPr>
            <a:r>
              <a:rPr lang="en-US" sz="11920">
                <a:solidFill>
                  <a:srgbClr val="6866E1"/>
                </a:solidFill>
                <a:latin typeface="Computer Says No" panose="00000400000000000000"/>
              </a:rPr>
              <a:t>GROUP MEMBERS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75325" y="2371888"/>
            <a:ext cx="8459302" cy="541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0"/>
              </a:lnSpc>
            </a:pPr>
            <a:endParaRPr/>
          </a:p>
          <a:p>
            <a:pPr marL="1141095" lvl="1" indent="-570230" algn="ctr">
              <a:lnSpc>
                <a:spcPts val="7395"/>
              </a:lnSpc>
              <a:buFont typeface="Arial" panose="020B0604020202020204"/>
              <a:buChar char="•"/>
            </a:pPr>
            <a:r>
              <a:rPr lang="en-US" sz="5285">
                <a:solidFill>
                  <a:srgbClr val="FFFFFF"/>
                </a:solidFill>
                <a:latin typeface="Poppins Light" panose="00000400000000000000"/>
              </a:rPr>
              <a:t>NGUYEN QUOC NHUT</a:t>
            </a:r>
          </a:p>
          <a:p>
            <a:pPr marL="1141095" lvl="1" indent="-570230" algn="ctr">
              <a:lnSpc>
                <a:spcPts val="7395"/>
              </a:lnSpc>
              <a:buFont typeface="Arial" panose="020B0604020202020204"/>
              <a:buChar char="•"/>
            </a:pPr>
            <a:r>
              <a:rPr lang="en-US" sz="5285">
                <a:solidFill>
                  <a:srgbClr val="FFFFFF"/>
                </a:solidFill>
                <a:latin typeface="Poppins Light" panose="00000400000000000000"/>
              </a:rPr>
              <a:t>TRAN HUY DUONG</a:t>
            </a:r>
          </a:p>
          <a:p>
            <a:pPr marL="1141095" lvl="1" indent="-570230" algn="ctr">
              <a:lnSpc>
                <a:spcPts val="7395"/>
              </a:lnSpc>
              <a:buFont typeface="Arial" panose="020B0604020202020204"/>
              <a:buChar char="•"/>
            </a:pPr>
            <a:r>
              <a:rPr lang="en-US" sz="5285">
                <a:solidFill>
                  <a:srgbClr val="FFFFFF"/>
                </a:solidFill>
                <a:latin typeface="Poppins Light" panose="00000400000000000000"/>
              </a:rPr>
              <a:t>TRAN XUAN BAO VIET</a:t>
            </a:r>
          </a:p>
          <a:p>
            <a:pPr marL="1141095" lvl="1" indent="-570230" algn="ctr">
              <a:lnSpc>
                <a:spcPts val="7395"/>
              </a:lnSpc>
              <a:buFont typeface="Arial" panose="020B0604020202020204"/>
              <a:buChar char="•"/>
            </a:pPr>
            <a:r>
              <a:rPr lang="en-US" sz="5285">
                <a:solidFill>
                  <a:srgbClr val="FFFFFF"/>
                </a:solidFill>
                <a:latin typeface="Poppins Light" panose="00000400000000000000"/>
              </a:rPr>
              <a:t>VO MAI KHA VI</a:t>
            </a:r>
          </a:p>
          <a:p>
            <a:pPr marL="1141095" lvl="1" indent="-570230" algn="ctr">
              <a:lnSpc>
                <a:spcPts val="7395"/>
              </a:lnSpc>
              <a:buFont typeface="Arial" panose="020B0604020202020204"/>
              <a:buChar char="•"/>
            </a:pPr>
            <a:r>
              <a:rPr lang="en-US" sz="5285">
                <a:solidFill>
                  <a:srgbClr val="FFFFFF"/>
                </a:solidFill>
                <a:latin typeface="Poppins Light" panose="00000400000000000000"/>
              </a:rPr>
              <a:t>NGUYEN THI TU ANH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9671" y="1944067"/>
            <a:ext cx="17108658" cy="6398866"/>
          </a:xfrm>
          <a:custGeom>
            <a:avLst/>
            <a:gdLst/>
            <a:ahLst/>
            <a:cxnLst/>
            <a:rect l="l" t="t" r="r" b="b"/>
            <a:pathLst>
              <a:path w="17108658" h="6398866">
                <a:moveTo>
                  <a:pt x="0" y="0"/>
                </a:moveTo>
                <a:lnTo>
                  <a:pt x="17108658" y="0"/>
                </a:lnTo>
                <a:lnTo>
                  <a:pt x="17108658" y="6398866"/>
                </a:lnTo>
                <a:lnTo>
                  <a:pt x="0" y="6398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1573" y="0"/>
            <a:ext cx="14709959" cy="7562031"/>
          </a:xfrm>
          <a:custGeom>
            <a:avLst/>
            <a:gdLst/>
            <a:ahLst/>
            <a:cxnLst/>
            <a:rect l="l" t="t" r="r" b="b"/>
            <a:pathLst>
              <a:path w="14709959" h="7562031">
                <a:moveTo>
                  <a:pt x="0" y="0"/>
                </a:moveTo>
                <a:lnTo>
                  <a:pt x="14709958" y="0"/>
                </a:lnTo>
                <a:lnTo>
                  <a:pt x="14709958" y="7562031"/>
                </a:lnTo>
                <a:lnTo>
                  <a:pt x="0" y="7562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" t="-967" r="-74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01573" y="7562031"/>
            <a:ext cx="14709959" cy="2686667"/>
          </a:xfrm>
          <a:custGeom>
            <a:avLst/>
            <a:gdLst/>
            <a:ahLst/>
            <a:cxnLst/>
            <a:rect l="l" t="t" r="r" b="b"/>
            <a:pathLst>
              <a:path w="14709959" h="2686667">
                <a:moveTo>
                  <a:pt x="0" y="0"/>
                </a:moveTo>
                <a:lnTo>
                  <a:pt x="14709958" y="0"/>
                </a:lnTo>
                <a:lnTo>
                  <a:pt x="14709958" y="2686667"/>
                </a:lnTo>
                <a:lnTo>
                  <a:pt x="0" y="2686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6" r="-934" b="-44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2628630"/>
            <a:ext cx="16052762" cy="546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60"/>
              </a:lnSpc>
            </a:pPr>
            <a:r>
              <a:rPr lang="en-US" sz="15685">
                <a:solidFill>
                  <a:srgbClr val="FFFFFF"/>
                </a:solidFill>
                <a:latin typeface="Paytone One" panose="00000500000000000000"/>
              </a:rPr>
              <a:t>CODING &amp; DEMO</a:t>
            </a:r>
          </a:p>
          <a:p>
            <a:pPr algn="ctr">
              <a:lnSpc>
                <a:spcPts val="21960"/>
              </a:lnSpc>
              <a:spcBef>
                <a:spcPct val="0"/>
              </a:spcBef>
            </a:pPr>
            <a:endParaRPr lang="en-US" sz="15685">
              <a:solidFill>
                <a:srgbClr val="FFFFFF"/>
              </a:solidFill>
              <a:latin typeface="Paytone One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67165" y="3819212"/>
            <a:ext cx="2157465" cy="1846218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2685829" y="3503896"/>
            <a:ext cx="1689859" cy="2476851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53970" y="4048013"/>
            <a:ext cx="2204284" cy="1686217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68142" y="3932617"/>
            <a:ext cx="2055418" cy="2048130"/>
          </a:xfrm>
          <a:custGeom>
            <a:avLst/>
            <a:gdLst/>
            <a:ahLst/>
            <a:cxnLst/>
            <a:rect l="l" t="t" r="r" b="b"/>
            <a:pathLst>
              <a:path w="2055418" h="2048130">
                <a:moveTo>
                  <a:pt x="0" y="0"/>
                </a:moveTo>
                <a:lnTo>
                  <a:pt x="2055419" y="0"/>
                </a:lnTo>
                <a:lnTo>
                  <a:pt x="2055419" y="2048129"/>
                </a:lnTo>
                <a:lnTo>
                  <a:pt x="0" y="2048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474805" y="3932617"/>
            <a:ext cx="2392360" cy="1915451"/>
          </a:xfrm>
          <a:custGeom>
            <a:avLst/>
            <a:gdLst/>
            <a:ahLst/>
            <a:cxnLst/>
            <a:rect l="l" t="t" r="r" b="b"/>
            <a:pathLst>
              <a:path w="2392360" h="1915451">
                <a:moveTo>
                  <a:pt x="0" y="0"/>
                </a:moveTo>
                <a:lnTo>
                  <a:pt x="2392360" y="0"/>
                </a:lnTo>
                <a:lnTo>
                  <a:pt x="2392360" y="1915451"/>
                </a:lnTo>
                <a:lnTo>
                  <a:pt x="0" y="191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245465" y="5980746"/>
            <a:ext cx="2285731" cy="1998998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867165" y="5893761"/>
            <a:ext cx="2154120" cy="2172969"/>
          </a:xfrm>
          <a:custGeom>
            <a:avLst/>
            <a:gdLst/>
            <a:ahLst/>
            <a:cxnLst/>
            <a:rect l="l" t="t" r="r" b="b"/>
            <a:pathLst>
              <a:path w="2154120" h="2172969">
                <a:moveTo>
                  <a:pt x="0" y="0"/>
                </a:moveTo>
                <a:lnTo>
                  <a:pt x="2154120" y="0"/>
                </a:lnTo>
                <a:lnTo>
                  <a:pt x="2154120" y="2172969"/>
                </a:lnTo>
                <a:lnTo>
                  <a:pt x="0" y="21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718025" y="6048601"/>
            <a:ext cx="1740229" cy="1863288"/>
          </a:xfrm>
          <a:custGeom>
            <a:avLst/>
            <a:gdLst/>
            <a:ahLst/>
            <a:cxnLst/>
            <a:rect l="l" t="t" r="r" b="b"/>
            <a:pathLst>
              <a:path w="1740229" h="1863288">
                <a:moveTo>
                  <a:pt x="0" y="0"/>
                </a:moveTo>
                <a:lnTo>
                  <a:pt x="1740229" y="0"/>
                </a:lnTo>
                <a:lnTo>
                  <a:pt x="1740229" y="1863288"/>
                </a:lnTo>
                <a:lnTo>
                  <a:pt x="0" y="1863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36122" y="6711237"/>
            <a:ext cx="1932020" cy="843804"/>
          </a:xfrm>
          <a:custGeom>
            <a:avLst/>
            <a:gdLst/>
            <a:ahLst/>
            <a:cxnLst/>
            <a:rect l="l" t="t" r="r" b="b"/>
            <a:pathLst>
              <a:path w="1932020" h="843804">
                <a:moveTo>
                  <a:pt x="0" y="0"/>
                </a:moveTo>
                <a:lnTo>
                  <a:pt x="1932020" y="0"/>
                </a:lnTo>
                <a:lnTo>
                  <a:pt x="1932020" y="843803"/>
                </a:lnTo>
                <a:lnTo>
                  <a:pt x="0" y="843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456123" y="4048013"/>
            <a:ext cx="1627955" cy="1312867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7"/>
                </a:lnTo>
                <a:lnTo>
                  <a:pt x="0" y="13128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315420" y="6203369"/>
            <a:ext cx="1556307" cy="1351671"/>
          </a:xfrm>
          <a:custGeom>
            <a:avLst/>
            <a:gdLst/>
            <a:ahLst/>
            <a:cxnLst/>
            <a:rect l="l" t="t" r="r" b="b"/>
            <a:pathLst>
              <a:path w="1556307" h="1351671">
                <a:moveTo>
                  <a:pt x="0" y="0"/>
                </a:moveTo>
                <a:lnTo>
                  <a:pt x="1556306" y="0"/>
                </a:lnTo>
                <a:lnTo>
                  <a:pt x="1556306" y="1351671"/>
                </a:lnTo>
                <a:lnTo>
                  <a:pt x="0" y="13516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107905" y="6323569"/>
            <a:ext cx="1479632" cy="1619140"/>
          </a:xfrm>
          <a:custGeom>
            <a:avLst/>
            <a:gdLst/>
            <a:ahLst/>
            <a:cxnLst/>
            <a:rect l="l" t="t" r="r" b="b"/>
            <a:pathLst>
              <a:path w="1479632" h="1619140">
                <a:moveTo>
                  <a:pt x="0" y="0"/>
                </a:moveTo>
                <a:lnTo>
                  <a:pt x="1479632" y="0"/>
                </a:lnTo>
                <a:lnTo>
                  <a:pt x="1479632" y="1619139"/>
                </a:lnTo>
                <a:lnTo>
                  <a:pt x="0" y="16191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746872" y="1310584"/>
            <a:ext cx="14100849" cy="2821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955"/>
              </a:lnSpc>
              <a:spcBef>
                <a:spcPct val="0"/>
              </a:spcBef>
            </a:pPr>
            <a:r>
              <a:rPr lang="en-US" sz="26325">
                <a:solidFill>
                  <a:srgbClr val="2D2728"/>
                </a:solidFill>
                <a:latin typeface="Computer Says No" panose="00000400000000000000"/>
              </a:rPr>
              <a:t>THANK YOU !!!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64439" y="6367522"/>
            <a:ext cx="1216746" cy="1023366"/>
          </a:xfrm>
          <a:custGeom>
            <a:avLst/>
            <a:gdLst/>
            <a:ahLst/>
            <a:cxnLst/>
            <a:rect l="l" t="t" r="r" b="b"/>
            <a:pathLst>
              <a:path w="1216746" h="1023366">
                <a:moveTo>
                  <a:pt x="0" y="0"/>
                </a:moveTo>
                <a:lnTo>
                  <a:pt x="1216747" y="0"/>
                </a:lnTo>
                <a:lnTo>
                  <a:pt x="1216747" y="1023366"/>
                </a:lnTo>
                <a:lnTo>
                  <a:pt x="0" y="10233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966065" y="3658930"/>
            <a:ext cx="916038" cy="2075301"/>
          </a:xfrm>
          <a:custGeom>
            <a:avLst/>
            <a:gdLst/>
            <a:ahLst/>
            <a:cxnLst/>
            <a:rect l="l" t="t" r="r" b="b"/>
            <a:pathLst>
              <a:path w="916038" h="2075301">
                <a:moveTo>
                  <a:pt x="0" y="0"/>
                </a:moveTo>
                <a:lnTo>
                  <a:pt x="916038" y="0"/>
                </a:lnTo>
                <a:lnTo>
                  <a:pt x="916038" y="2075301"/>
                </a:lnTo>
                <a:lnTo>
                  <a:pt x="0" y="20753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76848" y="-3161787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914092" y="1173391"/>
            <a:ext cx="9610678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10685">
                <a:solidFill>
                  <a:srgbClr val="6866E1"/>
                </a:solidFill>
                <a:latin typeface="Computer Says No" panose="00000400000000000000"/>
              </a:rPr>
              <a:t>CONTENTS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295448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09342" y="2906859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662766" y="2780743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48275" y="366162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10685">
                <a:solidFill>
                  <a:srgbClr val="40B8F5"/>
                </a:solidFill>
                <a:latin typeface="Computer Says No" panose="00000400000000000000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41663" y="3511696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10685">
                <a:solidFill>
                  <a:srgbClr val="40B8F5"/>
                </a:solidFill>
                <a:latin typeface="Computer Says No" panose="00000400000000000000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77876" y="3464071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10685">
                <a:solidFill>
                  <a:srgbClr val="40B8F5"/>
                </a:solidFill>
                <a:latin typeface="Computer Says No" panose="00000400000000000000"/>
              </a:rPr>
              <a:t>03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6071349" y="3987336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2306562" y="403496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0" y="5049329"/>
            <a:ext cx="2578758" cy="136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0"/>
              </a:lnSpc>
            </a:pPr>
            <a:r>
              <a:rPr lang="en-US" sz="3350">
                <a:solidFill>
                  <a:srgbClr val="FFFFFF"/>
                </a:solidFill>
                <a:latin typeface="Poppins Bold" panose="00000800000000000000"/>
              </a:rPr>
              <a:t>Division of tasks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69010" y="4729049"/>
            <a:ext cx="3121512" cy="205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3350">
                <a:solidFill>
                  <a:srgbClr val="FFFFFF"/>
                </a:solidFill>
                <a:latin typeface="Poppins Bold" panose="00000800000000000000"/>
              </a:rPr>
              <a:t> Research and data processing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0100705" y="4011149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14234136" y="3963524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803485" y="2733118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30"/>
                </a:lnTo>
                <a:lnTo>
                  <a:pt x="0" y="211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6008584" y="2709306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5936916" y="677912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192474" y="677912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774130" y="677912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2192474" y="3464071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10685">
                <a:solidFill>
                  <a:srgbClr val="40B8F5"/>
                </a:solidFill>
                <a:latin typeface="Computer Says No" panose="00000400000000000000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74767" y="750610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10685">
                <a:solidFill>
                  <a:srgbClr val="40B8F5"/>
                </a:solidFill>
                <a:latin typeface="Computer Says No" panose="00000400000000000000"/>
              </a:rPr>
              <a:t>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10978" y="750610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10685">
                <a:solidFill>
                  <a:srgbClr val="40B8F5"/>
                </a:solidFill>
                <a:latin typeface="Computer Says No" panose="00000400000000000000"/>
              </a:rPr>
              <a:t>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458454" y="7506100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10685">
                <a:solidFill>
                  <a:srgbClr val="40B8F5"/>
                </a:solidFill>
                <a:latin typeface="Computer Says No" panose="00000400000000000000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94141" y="3440259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5"/>
              </a:lnSpc>
              <a:spcBef>
                <a:spcPct val="0"/>
              </a:spcBef>
            </a:pPr>
            <a:r>
              <a:rPr lang="en-US" sz="10685">
                <a:solidFill>
                  <a:srgbClr val="40B8F5"/>
                </a:solidFill>
                <a:latin typeface="Computer Says No" panose="00000400000000000000"/>
              </a:rPr>
              <a:t>05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0100705" y="7907224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14305804" y="783578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3332801" y="4729049"/>
            <a:ext cx="2812554" cy="205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0"/>
              </a:lnSpc>
            </a:pPr>
            <a:r>
              <a:rPr lang="en-US" sz="3350">
                <a:solidFill>
                  <a:srgbClr val="FFFFFF"/>
                </a:solidFill>
                <a:latin typeface="Poppins Bold" panose="00000800000000000000"/>
              </a:rPr>
              <a:t>Project goals and significance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364555" y="4729049"/>
            <a:ext cx="3047087" cy="205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0"/>
              </a:lnSpc>
            </a:pPr>
            <a:r>
              <a:rPr lang="en-US" sz="3350">
                <a:solidFill>
                  <a:srgbClr val="FFFFFF"/>
                </a:solidFill>
                <a:latin typeface="Poppins Bold" panose="00000800000000000000"/>
              </a:rPr>
              <a:t>Research and Project requirements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760407" y="4896363"/>
            <a:ext cx="2527593" cy="1364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3350">
                <a:solidFill>
                  <a:srgbClr val="FFFFFF"/>
                </a:solidFill>
                <a:latin typeface="Poppins Bold" panose="00000800000000000000"/>
              </a:rPr>
              <a:t>Design function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594320" y="8922639"/>
            <a:ext cx="2527593" cy="1364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3350">
                <a:solidFill>
                  <a:srgbClr val="FFFFFF"/>
                </a:solidFill>
                <a:latin typeface="Poppins Bold" panose="00000800000000000000"/>
              </a:rPr>
              <a:t>Coding and Demo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62929" y="9103929"/>
            <a:ext cx="2527593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3350">
                <a:solidFill>
                  <a:srgbClr val="FFFFFF"/>
                </a:solidFill>
                <a:latin typeface="Poppins Bold" panose="00000800000000000000"/>
              </a:rPr>
              <a:t>Q&amp;A</a:t>
            </a:r>
          </a:p>
        </p:txBody>
      </p:sp>
      <p:sp>
        <p:nvSpPr>
          <p:cNvPr id="34" name="TextBox 34"/>
          <p:cNvSpPr txBox="1"/>
          <p:nvPr/>
        </p:nvSpPr>
        <p:spPr>
          <a:xfrm rot="60000">
            <a:off x="7779858" y="8944670"/>
            <a:ext cx="2527593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3350">
                <a:solidFill>
                  <a:srgbClr val="FFFFFF"/>
                </a:solidFill>
                <a:latin typeface="Poppins Bold" panose="00000800000000000000"/>
              </a:rPr>
              <a:t>FEEDBACK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newsflash/>
      </p:transition>
    </mc:Choice>
    <mc:Fallback xmlns="">
      <p:transition spd="med">
        <p:newsfla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0526" y="3705225"/>
            <a:ext cx="16586947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A6A6A6"/>
                </a:solidFill>
                <a:latin typeface="Paytone One" panose="00000500000000000000"/>
              </a:rPr>
              <a:t>Division of tasks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43748" y="266150"/>
            <a:ext cx="5675092" cy="1794042"/>
            <a:chOff x="0" y="0"/>
            <a:chExt cx="1494674" cy="472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4674" cy="472505"/>
            </a:xfrm>
            <a:custGeom>
              <a:avLst/>
              <a:gdLst/>
              <a:ahLst/>
              <a:cxnLst/>
              <a:rect l="l" t="t" r="r" b="b"/>
              <a:pathLst>
                <a:path w="1494674" h="472505">
                  <a:moveTo>
                    <a:pt x="0" y="0"/>
                  </a:moveTo>
                  <a:lnTo>
                    <a:pt x="1494674" y="0"/>
                  </a:lnTo>
                  <a:lnTo>
                    <a:pt x="1494674" y="472505"/>
                  </a:lnTo>
                  <a:lnTo>
                    <a:pt x="0" y="4725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76225"/>
              <a:ext cx="1494674" cy="748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8910"/>
                </a:lnSpc>
                <a:spcBef>
                  <a:spcPct val="0"/>
                </a:spcBef>
              </a:pPr>
              <a:r>
                <a:rPr lang="en-US" sz="5500">
                  <a:solidFill>
                    <a:srgbClr val="CCFF00"/>
                  </a:solidFill>
                  <a:latin typeface="Poppins Bold" panose="00000800000000000000"/>
                </a:rPr>
                <a:t>TASKS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333500"/>
            <a:ext cx="11752580" cy="8692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newsflash/>
      </p:transition>
    </mc:Choice>
    <mc:Fallback xmlns="">
      <p:transition spd="med">
        <p:newsfla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932" y="2059564"/>
            <a:ext cx="17228894" cy="543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10"/>
              </a:lnSpc>
            </a:pPr>
            <a:r>
              <a:rPr lang="en-US" sz="15580">
                <a:solidFill>
                  <a:srgbClr val="A6A6A6"/>
                </a:solidFill>
                <a:latin typeface="Paytone One" panose="00000500000000000000"/>
              </a:rPr>
              <a:t>Project goals and significance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edge/>
      </p:transition>
    </mc:Choice>
    <mc:Fallback xmlns="">
      <p:transition spd="slow">
        <p:wedg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2954" y="3413176"/>
            <a:ext cx="5203997" cy="6873824"/>
          </a:xfrm>
          <a:custGeom>
            <a:avLst/>
            <a:gdLst/>
            <a:ahLst/>
            <a:cxnLst/>
            <a:rect l="l" t="t" r="r" b="b"/>
            <a:pathLst>
              <a:path w="5203997" h="6873824">
                <a:moveTo>
                  <a:pt x="0" y="0"/>
                </a:moveTo>
                <a:lnTo>
                  <a:pt x="5203997" y="0"/>
                </a:lnTo>
                <a:lnTo>
                  <a:pt x="5203997" y="6873824"/>
                </a:lnTo>
                <a:lnTo>
                  <a:pt x="0" y="6873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84" b="-6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9773" y="468457"/>
            <a:ext cx="17846386" cy="278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CCFF00"/>
                </a:solidFill>
                <a:latin typeface="Paytone One" panose="00000500000000000000"/>
              </a:rPr>
              <a:t>THE GOAL OF THIS PROJECT IS TO BUILD A MOVIE SEARCH SCRIPTS BASED ON TITLES, TAGS, CHARACTERS, DIRECTORS, ETC.</a:t>
            </a:r>
          </a:p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CCFF00"/>
                </a:solidFill>
                <a:latin typeface="Paytone One" panose="00000500000000000000"/>
              </a:rPr>
              <a:t>THE DEMONSTRATION SHOULD SUGGEST THE TOP APPROPRIATE FILMS.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0526" y="1038225"/>
            <a:ext cx="16586947" cy="791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A6A6A6"/>
                </a:solidFill>
                <a:latin typeface="Paytone One" panose="00000500000000000000"/>
              </a:rPr>
              <a:t>Research and Project requirements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47" b="-1188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heel spokes="8"/>
      </p:transition>
    </mc:Choice>
    <mc:Fallback xmlns="">
      <p:transition spd="slow">
        <p:wheel spokes="8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270</Words>
  <Application>Microsoft Office PowerPoint</Application>
  <PresentationFormat>Custom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Paytone One</vt:lpstr>
      <vt:lpstr>Poppins Bold</vt:lpstr>
      <vt:lpstr>Noto Serif Display Bold</vt:lpstr>
      <vt:lpstr>Times New Roman</vt:lpstr>
      <vt:lpstr>Computer Says No</vt:lpstr>
      <vt:lpstr>Noto Serif Display</vt:lpstr>
      <vt:lpstr>Calibri</vt:lpstr>
      <vt:lpstr>Arial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1 - PFP 191 - VANDV</dc:title>
  <dc:creator/>
  <cp:lastModifiedBy>Victus</cp:lastModifiedBy>
  <cp:revision>5</cp:revision>
  <dcterms:created xsi:type="dcterms:W3CDTF">2006-08-16T00:00:00Z</dcterms:created>
  <dcterms:modified xsi:type="dcterms:W3CDTF">2023-10-20T00:11:52Z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2ECAD6C66F354F8CB6FB7CEFAE9C5E7E_12</vt:lpwstr>
  </property>
  <property fmtid="{D5CDD505-2E9C-101B-9397-08002B2CF9AE}" pid="3" name="KSOProductBuildVer">
    <vt:lpwstr>1033-12.2.0.13266</vt:lpwstr>
  </property>
</Properties>
</file>